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861" r:id="rId2"/>
    <p:sldId id="920" r:id="rId3"/>
    <p:sldId id="921" r:id="rId4"/>
    <p:sldId id="922" r:id="rId5"/>
    <p:sldId id="923" r:id="rId6"/>
    <p:sldId id="924" r:id="rId7"/>
    <p:sldId id="926" r:id="rId8"/>
    <p:sldId id="928" r:id="rId9"/>
    <p:sldId id="927" r:id="rId10"/>
    <p:sldId id="929" r:id="rId11"/>
    <p:sldId id="931" r:id="rId12"/>
    <p:sldId id="745" r:id="rId13"/>
    <p:sldId id="932" r:id="rId14"/>
    <p:sldId id="939" r:id="rId15"/>
    <p:sldId id="933" r:id="rId16"/>
    <p:sldId id="937" r:id="rId17"/>
    <p:sldId id="940" r:id="rId18"/>
    <p:sldId id="938" r:id="rId19"/>
    <p:sldId id="945" r:id="rId20"/>
    <p:sldId id="950" r:id="rId21"/>
    <p:sldId id="951" r:id="rId22"/>
    <p:sldId id="952" r:id="rId23"/>
    <p:sldId id="953" r:id="rId24"/>
    <p:sldId id="934" r:id="rId25"/>
    <p:sldId id="941" r:id="rId26"/>
    <p:sldId id="942" r:id="rId27"/>
    <p:sldId id="944" r:id="rId28"/>
    <p:sldId id="954" r:id="rId29"/>
    <p:sldId id="956" r:id="rId30"/>
    <p:sldId id="957" r:id="rId31"/>
    <p:sldId id="958" r:id="rId32"/>
    <p:sldId id="959" r:id="rId33"/>
    <p:sldId id="960" r:id="rId34"/>
    <p:sldId id="961" r:id="rId35"/>
    <p:sldId id="962" r:id="rId36"/>
    <p:sldId id="963" r:id="rId37"/>
    <p:sldId id="964" r:id="rId38"/>
    <p:sldId id="965" r:id="rId39"/>
    <p:sldId id="966" r:id="rId40"/>
    <p:sldId id="967" r:id="rId41"/>
    <p:sldId id="968" r:id="rId42"/>
    <p:sldId id="969" r:id="rId43"/>
    <p:sldId id="970" r:id="rId44"/>
    <p:sldId id="971" r:id="rId45"/>
    <p:sldId id="972" r:id="rId46"/>
    <p:sldId id="973" r:id="rId47"/>
    <p:sldId id="974" r:id="rId48"/>
    <p:sldId id="907" r:id="rId49"/>
    <p:sldId id="875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F8DD"/>
    <a:srgbClr val="137CF8"/>
    <a:srgbClr val="FF5D6E"/>
    <a:srgbClr val="FB3D6C"/>
    <a:srgbClr val="202680"/>
    <a:srgbClr val="C62E51"/>
    <a:srgbClr val="F2939F"/>
    <a:srgbClr val="4DADE9"/>
    <a:srgbClr val="161920"/>
    <a:srgbClr val="0E1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20" autoAdjust="0"/>
    <p:restoredTop sz="88776" autoAdjust="0"/>
  </p:normalViewPr>
  <p:slideViewPr>
    <p:cSldViewPr snapToGrid="0" snapToObjects="1">
      <p:cViewPr varScale="1">
        <p:scale>
          <a:sx n="59" d="100"/>
          <a:sy n="59" d="100"/>
        </p:scale>
        <p:origin x="-100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66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-3352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9.png>
</file>

<file path=ppt/media/image2.jpeg>
</file>

<file path=ppt/media/image3.jpeg>
</file>

<file path=ppt/media/image35.gif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EB45C-8114-C243-8E1F-D22FE5297BD3}" type="datetimeFigureOut">
              <a:rPr lang="en-US" smtClean="0"/>
              <a:t>4/12/18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C0B1A-A5F3-4E46-8999-3B7E733116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875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1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83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79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4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08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6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08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99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3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14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F603C-6408-B94C-87D3-B87E7040F2BD}" type="datetimeFigureOut">
              <a:rPr lang="en-US" smtClean="0"/>
              <a:t>4/12/18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62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6" Type="http://schemas.openxmlformats.org/officeDocument/2006/relationships/image" Target="../media/image4.png"/><Relationship Id="rId7" Type="http://schemas.openxmlformats.org/officeDocument/2006/relationships/image" Target="../media/image5.jpeg"/><Relationship Id="rId8" Type="http://schemas.openxmlformats.org/officeDocument/2006/relationships/image" Target="../media/image6.jpeg"/><Relationship Id="rId9" Type="http://schemas.openxmlformats.org/officeDocument/2006/relationships/image" Target="../media/image7.png"/><Relationship Id="rId10" Type="http://schemas.openxmlformats.org/officeDocument/2006/relationships/image" Target="../media/image8.png"/><Relationship Id="rId11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6" Type="http://schemas.openxmlformats.org/officeDocument/2006/relationships/image" Target="../media/image4.png"/><Relationship Id="rId7" Type="http://schemas.openxmlformats.org/officeDocument/2006/relationships/image" Target="../media/image5.jpeg"/><Relationship Id="rId8" Type="http://schemas.openxmlformats.org/officeDocument/2006/relationships/image" Target="../media/image6.jpeg"/><Relationship Id="rId9" Type="http://schemas.openxmlformats.org/officeDocument/2006/relationships/image" Target="../media/image7.png"/><Relationship Id="rId10" Type="http://schemas.openxmlformats.org/officeDocument/2006/relationships/image" Target="../media/image8.png"/><Relationship Id="rId11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6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8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9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9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9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6" Type="http://schemas.openxmlformats.org/officeDocument/2006/relationships/image" Target="../media/image4.png"/><Relationship Id="rId7" Type="http://schemas.openxmlformats.org/officeDocument/2006/relationships/image" Target="../media/image5.jpeg"/><Relationship Id="rId8" Type="http://schemas.openxmlformats.org/officeDocument/2006/relationships/image" Target="../media/image6.jpeg"/><Relationship Id="rId9" Type="http://schemas.openxmlformats.org/officeDocument/2006/relationships/image" Target="../media/image7.png"/><Relationship Id="rId10" Type="http://schemas.openxmlformats.org/officeDocument/2006/relationships/image" Target="../media/image8.png"/><Relationship Id="rId11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2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35.gi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6" Type="http://schemas.openxmlformats.org/officeDocument/2006/relationships/image" Target="../media/image4.png"/><Relationship Id="rId7" Type="http://schemas.openxmlformats.org/officeDocument/2006/relationships/image" Target="../media/image5.jpeg"/><Relationship Id="rId8" Type="http://schemas.openxmlformats.org/officeDocument/2006/relationships/image" Target="../media/image6.jpe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-406606"/>
            <a:ext cx="9143999" cy="7001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2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3500" i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4500" b="1" dirty="0">
                <a:solidFill>
                  <a:schemeClr val="bg1"/>
                </a:solidFill>
                <a:latin typeface="Gill Sans Light"/>
                <a:cs typeface="Gill Sans Light"/>
              </a:rPr>
              <a:t/>
            </a:r>
            <a:br>
              <a:rPr lang="en-US" sz="4500" b="1" dirty="0">
                <a:solidFill>
                  <a:schemeClr val="bg1"/>
                </a:solidFill>
                <a:latin typeface="Gill Sans Light"/>
                <a:cs typeface="Gill Sans Light"/>
              </a:rPr>
            </a:br>
            <a:endParaRPr lang="en-US" sz="20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b="1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b="1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endParaRPr lang="en-US" sz="2100" b="1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r"/>
            <a:endParaRPr lang="en-US" sz="35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r"/>
            <a:endParaRPr lang="en-US" sz="35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r"/>
            <a:endParaRPr lang="en-US" sz="35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r"/>
            <a:r>
              <a:rPr lang="en-US" sz="4000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Dimitris</a:t>
            </a:r>
            <a:r>
              <a:rPr lang="en-US" sz="4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Papailiopoulos</a:t>
            </a:r>
            <a:endParaRPr lang="en-US" sz="36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University of Wisconsin-Madison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328195"/>
            <a:ext cx="9144000" cy="218075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700" dirty="0" smtClean="0">
                <a:latin typeface="Gill Sans Light"/>
                <a:cs typeface="Gill Sans Light"/>
              </a:rPr>
              <a:t>Inference on Deep Networks,  Model Compression and Quantization</a:t>
            </a:r>
            <a:endParaRPr lang="en-US" sz="57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04276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3967" y="603182"/>
            <a:ext cx="9198950" cy="6026898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Inference time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997" y="1188426"/>
            <a:ext cx="6669916" cy="1667479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1527043" y="1765811"/>
            <a:ext cx="6225033" cy="2180187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Gill Sans Light"/>
                <a:cs typeface="Gill Sans Light"/>
              </a:rPr>
              <a:t>#</a:t>
            </a:r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OPS ~ Inference time 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527043" y="4403863"/>
            <a:ext cx="6225033" cy="2180187"/>
          </a:xfrm>
          <a:prstGeom prst="roundRect">
            <a:avLst>
              <a:gd name="adj" fmla="val 8888"/>
            </a:avLst>
          </a:prstGeom>
          <a:solidFill>
            <a:srgbClr val="0E173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For real-time applications, inference time is important!</a:t>
            </a:r>
          </a:p>
        </p:txBody>
      </p:sp>
      <p:sp>
        <p:nvSpPr>
          <p:cNvPr id="9" name="Rectangle 8"/>
          <p:cNvSpPr/>
          <p:nvPr/>
        </p:nvSpPr>
        <p:spPr>
          <a:xfrm>
            <a:off x="4723649" y="6396335"/>
            <a:ext cx="4420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Canziani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Culurciello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Paszke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</p:spTree>
    <p:extLst>
      <p:ext uri="{BB962C8B-B14F-4D97-AF65-F5344CB8AC3E}">
        <p14:creationId xmlns:p14="http://schemas.microsoft.com/office/powerpoint/2010/main" val="1465653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Tradeoffs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496" y="1272966"/>
            <a:ext cx="6853158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A Good model has to:</a:t>
            </a:r>
          </a:p>
          <a:p>
            <a:pPr marL="1485900" lvl="2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Have high accuracy</a:t>
            </a:r>
          </a:p>
          <a:p>
            <a:pPr marL="1485900" lvl="2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Be easily trainable</a:t>
            </a:r>
          </a:p>
          <a:p>
            <a:pPr marL="1485900" lvl="2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Be fast during inference</a:t>
            </a:r>
          </a:p>
          <a:p>
            <a:pPr marL="1485900" lvl="2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Be compact</a:t>
            </a:r>
          </a:p>
        </p:txBody>
      </p:sp>
    </p:spTree>
    <p:extLst>
      <p:ext uri="{BB962C8B-B14F-4D97-AF65-F5344CB8AC3E}">
        <p14:creationId xmlns:p14="http://schemas.microsoft.com/office/powerpoint/2010/main" val="3074381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smtClean="0">
                <a:latin typeface="Gill Sans Light"/>
                <a:cs typeface="Gill Sans Light"/>
              </a:rPr>
              <a:t>Model Compression and Quantization</a:t>
            </a:r>
            <a:endParaRPr lang="en-US" sz="8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26513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69771" y="1631105"/>
            <a:ext cx="925125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Motivation: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Large models are difficult to deploy in </a:t>
            </a:r>
          </a:p>
          <a:p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resource limited setups</a:t>
            </a:r>
          </a:p>
          <a:p>
            <a:endParaRPr lang="en-US" sz="32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Three step procedure: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Prune weight, while training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Quantize weights using k-means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Compress quantized weights</a:t>
            </a:r>
          </a:p>
        </p:txBody>
      </p:sp>
      <p:sp>
        <p:nvSpPr>
          <p:cNvPr id="3" name="Rectangle 2"/>
          <p:cNvSpPr/>
          <p:nvPr/>
        </p:nvSpPr>
        <p:spPr>
          <a:xfrm>
            <a:off x="5525101" y="6396335"/>
            <a:ext cx="3618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</p:spTree>
    <p:extLst>
      <p:ext uri="{BB962C8B-B14F-4D97-AF65-F5344CB8AC3E}">
        <p14:creationId xmlns:p14="http://schemas.microsoft.com/office/powerpoint/2010/main" val="3751690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25101" y="6396335"/>
            <a:ext cx="3618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-4633" r="-921"/>
          <a:stretch/>
        </p:blipFill>
        <p:spPr>
          <a:xfrm>
            <a:off x="-431718" y="1597472"/>
            <a:ext cx="9575718" cy="333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869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Compression: Step 1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25101" y="6396335"/>
            <a:ext cx="3618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64336"/>
          <a:stretch/>
        </p:blipFill>
        <p:spPr>
          <a:xfrm>
            <a:off x="-405102" y="289038"/>
            <a:ext cx="6065667" cy="624864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305699" y="2399005"/>
            <a:ext cx="2295667" cy="23606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930640" y="2108412"/>
            <a:ext cx="4348824" cy="581186"/>
          </a:xfrm>
          <a:prstGeom prst="roundRect">
            <a:avLst>
              <a:gd name="adj" fmla="val 8888"/>
            </a:avLst>
          </a:prstGeom>
          <a:solidFill>
            <a:srgbClr val="0E173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SGD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947576" y="3327612"/>
            <a:ext cx="4348824" cy="581186"/>
          </a:xfrm>
          <a:prstGeom prst="roundRect">
            <a:avLst>
              <a:gd name="adj" fmla="val 8888"/>
            </a:avLst>
          </a:prstGeom>
          <a:solidFill>
            <a:srgbClr val="0E173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Prune |weights| &lt; 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930640" y="4577679"/>
            <a:ext cx="4348824" cy="581186"/>
          </a:xfrm>
          <a:prstGeom prst="roundRect">
            <a:avLst>
              <a:gd name="adj" fmla="val 8888"/>
            </a:avLst>
          </a:prstGeom>
          <a:solidFill>
            <a:srgbClr val="0E173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SGD</a:t>
            </a:r>
          </a:p>
        </p:txBody>
      </p:sp>
    </p:spTree>
    <p:extLst>
      <p:ext uri="{BB962C8B-B14F-4D97-AF65-F5344CB8AC3E}">
        <p14:creationId xmlns:p14="http://schemas.microsoft.com/office/powerpoint/2010/main" val="2991419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Compression: Step 2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25101" y="6396335"/>
            <a:ext cx="3618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39185" r="33700"/>
          <a:stretch/>
        </p:blipFill>
        <p:spPr>
          <a:xfrm>
            <a:off x="958157" y="697289"/>
            <a:ext cx="4351998" cy="589678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128634" y="2669939"/>
            <a:ext cx="2295667" cy="23606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1147834" y="2702499"/>
            <a:ext cx="2295667" cy="23606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5548105" y="1564019"/>
            <a:ext cx="3013688" cy="1041092"/>
          </a:xfrm>
          <a:prstGeom prst="roundRect">
            <a:avLst>
              <a:gd name="adj" fmla="val 8888"/>
            </a:avLst>
          </a:prstGeom>
          <a:solidFill>
            <a:srgbClr val="0E173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Gill Sans Light"/>
                <a:cs typeface="Gill Sans Light"/>
              </a:rPr>
              <a:t>K-means used</a:t>
            </a:r>
          </a:p>
          <a:p>
            <a:pPr algn="ctr"/>
            <a:r>
              <a:rPr lang="en-US" sz="3200" dirty="0" smtClean="0">
                <a:solidFill>
                  <a:schemeClr val="bg1"/>
                </a:solidFill>
                <a:latin typeface="Gill Sans Light"/>
                <a:cs typeface="Gill Sans Light"/>
              </a:rPr>
              <a:t> for clustering</a:t>
            </a:r>
          </a:p>
        </p:txBody>
      </p:sp>
      <p:pic>
        <p:nvPicPr>
          <p:cNvPr id="4" name="Picture 3" descr="min_S_1,_ldots,_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634" y="2800471"/>
            <a:ext cx="3365616" cy="95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88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Compression: Step 2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25101" y="6396335"/>
            <a:ext cx="3618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80" y="1036199"/>
            <a:ext cx="8414669" cy="5059801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1713308" y="2746732"/>
            <a:ext cx="5872826" cy="2231667"/>
          </a:xfrm>
          <a:prstGeom prst="roundRect">
            <a:avLst>
              <a:gd name="adj" fmla="val 8888"/>
            </a:avLst>
          </a:prstGeom>
          <a:solidFill>
            <a:srgbClr val="0E173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Gill Sans Light"/>
                <a:cs typeface="Gill Sans Light"/>
              </a:rPr>
              <a:t>a</a:t>
            </a:r>
            <a:r>
              <a:rPr lang="en-US" sz="4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ka weight sharing</a:t>
            </a:r>
          </a:p>
        </p:txBody>
      </p:sp>
    </p:spTree>
    <p:extLst>
      <p:ext uri="{BB962C8B-B14F-4D97-AF65-F5344CB8AC3E}">
        <p14:creationId xmlns:p14="http://schemas.microsoft.com/office/powerpoint/2010/main" val="2542143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Compression: Step 3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25101" y="6396335"/>
            <a:ext cx="3618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72463" r="9578"/>
          <a:stretch/>
        </p:blipFill>
        <p:spPr>
          <a:xfrm>
            <a:off x="1658664" y="0"/>
            <a:ext cx="4005207" cy="819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88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Huffman Encoding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4" name="Picture 3" descr="HuffmanCodeAl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167" y="989908"/>
            <a:ext cx="3834748" cy="58680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89935" y="1587309"/>
            <a:ext cx="4990227" cy="55271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35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Standard ML Pipeline</a:t>
            </a:r>
            <a:endParaRPr lang="en-US" sz="5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9887" y="3812183"/>
            <a:ext cx="1771905" cy="7828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Input Data</a:t>
            </a:r>
            <a:endParaRPr lang="en-US" sz="2500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01061" y="4518044"/>
            <a:ext cx="3106218" cy="2298040"/>
            <a:chOff x="2091502" y="3524169"/>
            <a:chExt cx="4587464" cy="3248647"/>
          </a:xfrm>
        </p:grpSpPr>
        <p:pic>
          <p:nvPicPr>
            <p:cNvPr id="7" name="Picture 6" descr="02-11.jpg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64092" y="5967995"/>
              <a:ext cx="1059535" cy="804821"/>
            </a:xfrm>
            <a:prstGeom prst="rect">
              <a:avLst/>
            </a:prstGeom>
          </p:spPr>
        </p:pic>
        <p:pic>
          <p:nvPicPr>
            <p:cNvPr id="8" name="Picture 7" descr="1412613364603_wps_17_SANTA_MONICA_CA_AUGUST_04.jpg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68034" y="3524169"/>
              <a:ext cx="879001" cy="711242"/>
            </a:xfrm>
            <a:prstGeom prst="rect">
              <a:avLst/>
            </a:prstGeom>
          </p:spPr>
        </p:pic>
        <p:pic>
          <p:nvPicPr>
            <p:cNvPr id="9" name="Picture 8" descr="sf-cat.jpg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91502" y="5208846"/>
              <a:ext cx="868947" cy="54743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4355611" y="3753525"/>
              <a:ext cx="1238249" cy="825499"/>
            </a:xfrm>
            <a:prstGeom prst="rect">
              <a:avLst/>
            </a:prstGeom>
          </p:spPr>
        </p:pic>
        <p:pic>
          <p:nvPicPr>
            <p:cNvPr id="11" name="Picture 10" descr="716974.jpg"/>
            <p:cNvPicPr>
              <a:picLocks noChangeAspect="1"/>
            </p:cNvPicPr>
            <p:nvPr/>
          </p:nvPicPr>
          <p:blipFill rotWithShape="1"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717686" y="4304613"/>
              <a:ext cx="900696" cy="707414"/>
            </a:xfrm>
            <a:prstGeom prst="rect">
              <a:avLst/>
            </a:prstGeom>
          </p:spPr>
        </p:pic>
        <p:pic>
          <p:nvPicPr>
            <p:cNvPr id="12" name="Picture 11" descr="yFEyUdBQw9.jpg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3248"/>
            <a:stretch/>
          </p:blipFill>
          <p:spPr>
            <a:xfrm>
              <a:off x="5568288" y="3676297"/>
              <a:ext cx="1110678" cy="125663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125"/>
            <a:stretch/>
          </p:blipFill>
          <p:spPr>
            <a:xfrm>
              <a:off x="3697515" y="4579024"/>
              <a:ext cx="1033923" cy="86600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18382" y="5666964"/>
              <a:ext cx="1168715" cy="876536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74736" y="5196927"/>
              <a:ext cx="1327950" cy="7710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6236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Huffman Encoding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4" name="Picture 3" descr="HuffmanCodeAl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167" y="989908"/>
            <a:ext cx="3834748" cy="58680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89935" y="2629237"/>
            <a:ext cx="4990227" cy="55271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64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Huffman Encoding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4" name="Picture 3" descr="HuffmanCodeAl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167" y="989908"/>
            <a:ext cx="3834748" cy="58680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89935" y="3557204"/>
            <a:ext cx="4990227" cy="55271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375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Huffman Encoding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4" name="Picture 3" descr="HuffmanCodeAl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167" y="989908"/>
            <a:ext cx="3834748" cy="586809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889935" y="4973575"/>
            <a:ext cx="4990227" cy="552710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81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Huffman Encoding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4" name="Picture 3" descr="HuffmanCodeAl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167" y="989908"/>
            <a:ext cx="3834748" cy="5868092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34238" y="3186292"/>
            <a:ext cx="8598405" cy="2231667"/>
          </a:xfrm>
          <a:prstGeom prst="roundRect">
            <a:avLst>
              <a:gd name="adj" fmla="val 8888"/>
            </a:avLst>
          </a:prstGeom>
          <a:solidFill>
            <a:srgbClr val="0E173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Huffman is optimal for a 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symbol-by-symbol encoding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Gill Sans Light"/>
                <a:cs typeface="Gill Sans Light"/>
              </a:rPr>
              <a:t>a</a:t>
            </a:r>
            <a:r>
              <a:rPr lang="en-US" sz="4000" dirty="0" smtClean="0">
                <a:solidFill>
                  <a:schemeClr val="bg1"/>
                </a:solidFill>
                <a:latin typeface="Gill Sans Light"/>
                <a:cs typeface="Gill Sans Light"/>
              </a:rPr>
              <a:t>nd known symbol probabilities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527043" y="1362476"/>
            <a:ext cx="6225033" cy="1489096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Why Huffman?</a:t>
            </a:r>
          </a:p>
        </p:txBody>
      </p:sp>
    </p:spTree>
    <p:extLst>
      <p:ext uri="{BB962C8B-B14F-4D97-AF65-F5344CB8AC3E}">
        <p14:creationId xmlns:p14="http://schemas.microsoft.com/office/powerpoint/2010/main" val="2564260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25101" y="6396335"/>
            <a:ext cx="3618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-4633" r="-921"/>
          <a:stretch/>
        </p:blipFill>
        <p:spPr>
          <a:xfrm>
            <a:off x="-431718" y="1597472"/>
            <a:ext cx="9575718" cy="333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419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Compression: Experiments </a:t>
            </a:r>
            <a:endParaRPr lang="en-US" sz="54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25101" y="6396335"/>
            <a:ext cx="3618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2584" y="1833880"/>
            <a:ext cx="9802818" cy="324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965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Compression: Experiments </a:t>
            </a:r>
            <a:endParaRPr lang="en-US" sz="54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25101" y="6396335"/>
            <a:ext cx="3618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1439" y="1444202"/>
            <a:ext cx="9462346" cy="4326533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855575" y="2988967"/>
            <a:ext cx="5144655" cy="1017073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Pruning + quantization</a:t>
            </a:r>
          </a:p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is best</a:t>
            </a:r>
          </a:p>
        </p:txBody>
      </p:sp>
    </p:spTree>
    <p:extLst>
      <p:ext uri="{BB962C8B-B14F-4D97-AF65-F5344CB8AC3E}">
        <p14:creationId xmlns:p14="http://schemas.microsoft.com/office/powerpoint/2010/main" val="309542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019"/>
            <a:ext cx="9144000" cy="1470025"/>
          </a:xfrm>
        </p:spPr>
        <p:txBody>
          <a:bodyPr>
            <a:noAutofit/>
          </a:bodyPr>
          <a:lstStyle/>
          <a:p>
            <a:r>
              <a:rPr lang="en-US" sz="5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Compression: Experiments </a:t>
            </a:r>
            <a:endParaRPr lang="en-US" sz="54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725391" y="6417320"/>
            <a:ext cx="3618899" cy="4196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9675" y="608359"/>
            <a:ext cx="6760335" cy="33976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314" y="3799090"/>
            <a:ext cx="6190406" cy="294495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1855575" y="2988967"/>
            <a:ext cx="5144655" cy="1017073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Less ops = faster inference</a:t>
            </a:r>
          </a:p>
        </p:txBody>
      </p:sp>
    </p:spTree>
    <p:extLst>
      <p:ext uri="{BB962C8B-B14F-4D97-AF65-F5344CB8AC3E}">
        <p14:creationId xmlns:p14="http://schemas.microsoft.com/office/powerpoint/2010/main" val="3025844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019"/>
            <a:ext cx="9144000" cy="1470025"/>
          </a:xfrm>
        </p:spPr>
        <p:txBody>
          <a:bodyPr>
            <a:noAutofit/>
          </a:bodyPr>
          <a:lstStyle/>
          <a:p>
            <a:r>
              <a:rPr lang="en-US" sz="5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Compression: Experiments </a:t>
            </a:r>
            <a:endParaRPr lang="en-US" sz="54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46300" y="6417320"/>
            <a:ext cx="3618899" cy="4196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855575" y="4649536"/>
            <a:ext cx="5144655" cy="1017073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Less ops = less energy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0970" y="1817631"/>
            <a:ext cx="10008604" cy="231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403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019"/>
            <a:ext cx="9144000" cy="1470025"/>
          </a:xfrm>
        </p:spPr>
        <p:txBody>
          <a:bodyPr>
            <a:noAutofit/>
          </a:bodyPr>
          <a:lstStyle/>
          <a:p>
            <a:r>
              <a:rPr lang="en-US" sz="5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Deep Compression: Experiments </a:t>
            </a:r>
            <a:endParaRPr lang="en-US" sz="54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46300" y="6417320"/>
            <a:ext cx="3618899" cy="4196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[Han, Mao, Dally, ICLR 2016]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855575" y="4649536"/>
            <a:ext cx="5144655" cy="1017073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Quantized models </a:t>
            </a:r>
          </a:p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are accurate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2500" y="1578233"/>
            <a:ext cx="9629497" cy="278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922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>
                <a:solidFill>
                  <a:srgbClr val="000000"/>
                </a:solidFill>
                <a:latin typeface="Gill Sans Light"/>
                <a:cs typeface="Gill Sans Light"/>
              </a:rPr>
              <a:t>Standard ML Pipeline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99887" y="3812183"/>
            <a:ext cx="1771905" cy="7828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Input Data</a:t>
            </a:r>
            <a:endParaRPr lang="en-US" sz="2500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21814" y="4783877"/>
            <a:ext cx="1567868" cy="1573306"/>
          </a:xfrm>
          <a:prstGeom prst="rect">
            <a:avLst/>
          </a:prstGeom>
          <a:solidFill>
            <a:schemeClr val="tx1">
              <a:alpha val="76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Training</a:t>
            </a:r>
            <a:endParaRPr lang="en-US" sz="2500" dirty="0">
              <a:latin typeface="Gill Sans Light"/>
              <a:cs typeface="Gill Sans Ligh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01061" y="4518044"/>
            <a:ext cx="3106218" cy="2298040"/>
            <a:chOff x="2091502" y="3524169"/>
            <a:chExt cx="4587464" cy="3248647"/>
          </a:xfrm>
        </p:grpSpPr>
        <p:pic>
          <p:nvPicPr>
            <p:cNvPr id="7" name="Picture 6" descr="02-11.jpg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64092" y="5967995"/>
              <a:ext cx="1059535" cy="804821"/>
            </a:xfrm>
            <a:prstGeom prst="rect">
              <a:avLst/>
            </a:prstGeom>
          </p:spPr>
        </p:pic>
        <p:pic>
          <p:nvPicPr>
            <p:cNvPr id="8" name="Picture 7" descr="1412613364603_wps_17_SANTA_MONICA_CA_AUGUST_04.jpg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68034" y="3524169"/>
              <a:ext cx="879001" cy="711242"/>
            </a:xfrm>
            <a:prstGeom prst="rect">
              <a:avLst/>
            </a:prstGeom>
          </p:spPr>
        </p:pic>
        <p:pic>
          <p:nvPicPr>
            <p:cNvPr id="9" name="Picture 8" descr="sf-cat.jpg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91502" y="5208846"/>
              <a:ext cx="868947" cy="54743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4355611" y="3753525"/>
              <a:ext cx="1238249" cy="825499"/>
            </a:xfrm>
            <a:prstGeom prst="rect">
              <a:avLst/>
            </a:prstGeom>
          </p:spPr>
        </p:pic>
        <p:pic>
          <p:nvPicPr>
            <p:cNvPr id="11" name="Picture 10" descr="716974.jpg"/>
            <p:cNvPicPr>
              <a:picLocks noChangeAspect="1"/>
            </p:cNvPicPr>
            <p:nvPr/>
          </p:nvPicPr>
          <p:blipFill rotWithShape="1"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717686" y="4304613"/>
              <a:ext cx="900696" cy="707414"/>
            </a:xfrm>
            <a:prstGeom prst="rect">
              <a:avLst/>
            </a:prstGeom>
          </p:spPr>
        </p:pic>
        <p:pic>
          <p:nvPicPr>
            <p:cNvPr id="12" name="Picture 11" descr="yFEyUdBQw9.jpg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3248"/>
            <a:stretch/>
          </p:blipFill>
          <p:spPr>
            <a:xfrm>
              <a:off x="5568288" y="3676297"/>
              <a:ext cx="1110678" cy="125663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125"/>
            <a:stretch/>
          </p:blipFill>
          <p:spPr>
            <a:xfrm>
              <a:off x="3697515" y="4579024"/>
              <a:ext cx="1033923" cy="86600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18382" y="5666964"/>
              <a:ext cx="1168715" cy="876536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74736" y="5196927"/>
              <a:ext cx="1327950" cy="771068"/>
            </a:xfrm>
            <a:prstGeom prst="rect">
              <a:avLst/>
            </a:prstGeom>
          </p:spPr>
        </p:pic>
      </p:grpSp>
      <p:sp>
        <p:nvSpPr>
          <p:cNvPr id="2" name="Right Arrow 1"/>
          <p:cNvSpPr/>
          <p:nvPr/>
        </p:nvSpPr>
        <p:spPr>
          <a:xfrm>
            <a:off x="3337172" y="5278290"/>
            <a:ext cx="484642" cy="582427"/>
          </a:xfrm>
          <a:prstGeom prst="rightArrow">
            <a:avLst/>
          </a:prstGeom>
          <a:solidFill>
            <a:srgbClr val="7B8B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266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smtClean="0">
                <a:latin typeface="Gill Sans Light"/>
                <a:cs typeface="Gill Sans Light"/>
              </a:rPr>
              <a:t>Binary </a:t>
            </a:r>
            <a:r>
              <a:rPr lang="en-US" sz="8000" dirty="0" err="1" smtClean="0">
                <a:latin typeface="Gill Sans Light"/>
                <a:cs typeface="Gill Sans Light"/>
              </a:rPr>
              <a:t>ConvNets</a:t>
            </a:r>
            <a:endParaRPr lang="en-US" sz="8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025869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69771" y="1891585"/>
            <a:ext cx="925125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Motivation: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</a:p>
          <a:p>
            <a:pPr algn="just"/>
            <a:endParaRPr lang="en-US" sz="32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algn="just"/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“CNNs </a:t>
            </a:r>
            <a:r>
              <a:rPr lang="en-US" sz="3200" dirty="0">
                <a:solidFill>
                  <a:srgbClr val="000000"/>
                </a:solidFill>
                <a:latin typeface="Gill Sans Light"/>
                <a:cs typeface="Gill Sans Light"/>
              </a:rPr>
              <a:t>need large amounts of memory and 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computation.  </a:t>
            </a:r>
            <a:r>
              <a:rPr lang="en-US" sz="3200" dirty="0">
                <a:solidFill>
                  <a:srgbClr val="000000"/>
                </a:solidFill>
                <a:latin typeface="Gill Sans Light"/>
                <a:cs typeface="Gill Sans Light"/>
              </a:rPr>
              <a:t>While they perform well on expensive, GPU-based machines, they are often unsuitable for smaller devices like cell phones and embedded electronics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.”</a:t>
            </a:r>
            <a:endParaRPr lang="en-US" sz="32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</p:spTree>
    <p:extLst>
      <p:ext uri="{BB962C8B-B14F-4D97-AF65-F5344CB8AC3E}">
        <p14:creationId xmlns:p14="http://schemas.microsoft.com/office/powerpoint/2010/main" val="1413775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1479" y="4679970"/>
            <a:ext cx="92512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Binary-Weight-Nets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: </a:t>
            </a:r>
            <a:r>
              <a:rPr lang="en-US" sz="32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conv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filters are only +1/-1 </a:t>
            </a:r>
          </a:p>
          <a:p>
            <a:pPr marL="457200" indent="-457200" algn="just">
              <a:buFont typeface="Arial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XNOR-Nets: 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input AND filter is binary</a:t>
            </a: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</a:p>
          <a:p>
            <a:pPr algn="just"/>
            <a:endParaRPr lang="en-US" sz="32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79" y="1562484"/>
            <a:ext cx="8761042" cy="282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19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1479" y="3410120"/>
            <a:ext cx="925125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We hope that </a:t>
            </a:r>
            <a:endParaRPr lang="en-US" sz="32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 some +1/-1 matrix</a:t>
            </a: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B</a:t>
            </a: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73414" y="1401481"/>
            <a:ext cx="7532290" cy="1801807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Goal: </a:t>
            </a:r>
          </a:p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Find the best binary network that approximates original</a:t>
            </a:r>
          </a:p>
        </p:txBody>
      </p:sp>
      <p:pic>
        <p:nvPicPr>
          <p:cNvPr id="4" name="Picture 3" descr="bf_X_*_bf_F_app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459" y="4283894"/>
            <a:ext cx="35560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30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1479" y="1378222"/>
            <a:ext cx="88120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Method: for a given layer, and a given matrix, F, the best binary matrix B is given by</a:t>
            </a: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7" name="Picture 6" descr="&amp;_min_a_in_math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240" y="3562006"/>
            <a:ext cx="6239002" cy="98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59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4" name="Picture 3" descr="&amp;_min_a_in_math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92" y="1022276"/>
            <a:ext cx="8312728" cy="537764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1147834" y="1758254"/>
            <a:ext cx="10329314" cy="464166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506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4" name="Picture 3" descr="&amp;_min_a_in_math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92" y="1022276"/>
            <a:ext cx="8312728" cy="537764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1147834" y="2686220"/>
            <a:ext cx="10329314" cy="371369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89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4" name="Picture 3" descr="&amp;_min_a_in_math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92" y="1022276"/>
            <a:ext cx="8312728" cy="537764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1147834" y="3386265"/>
            <a:ext cx="10329314" cy="301365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884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4" name="Picture 3" descr="&amp;_min_a_in_math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92" y="1022276"/>
            <a:ext cx="8312728" cy="537764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1147834" y="4428192"/>
            <a:ext cx="10329314" cy="19717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62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4" name="Picture 3" descr="&amp;_min_a_in_math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92" y="1022276"/>
            <a:ext cx="8312728" cy="537764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1147834" y="5453840"/>
            <a:ext cx="10329314" cy="9460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1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>
                <a:solidFill>
                  <a:srgbClr val="000000"/>
                </a:solidFill>
                <a:latin typeface="Gill Sans Light"/>
                <a:cs typeface="Gill Sans Light"/>
              </a:rPr>
              <a:t>Standard ML Pipeline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99887" y="3812183"/>
            <a:ext cx="1771905" cy="7828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Input Data</a:t>
            </a:r>
            <a:endParaRPr lang="en-US" sz="2500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21814" y="4783877"/>
            <a:ext cx="1567868" cy="1573306"/>
          </a:xfrm>
          <a:prstGeom prst="rect">
            <a:avLst/>
          </a:prstGeom>
          <a:solidFill>
            <a:schemeClr val="tx1">
              <a:alpha val="76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Training</a:t>
            </a:r>
            <a:endParaRPr lang="en-US" sz="2500" dirty="0">
              <a:latin typeface="Gill Sans Light"/>
              <a:cs typeface="Gill Sans Ligh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01061" y="4518044"/>
            <a:ext cx="3106218" cy="2298040"/>
            <a:chOff x="2091502" y="3524169"/>
            <a:chExt cx="4587464" cy="3248647"/>
          </a:xfrm>
        </p:grpSpPr>
        <p:pic>
          <p:nvPicPr>
            <p:cNvPr id="7" name="Picture 6" descr="02-11.jpg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64092" y="5967995"/>
              <a:ext cx="1059535" cy="804821"/>
            </a:xfrm>
            <a:prstGeom prst="rect">
              <a:avLst/>
            </a:prstGeom>
          </p:spPr>
        </p:pic>
        <p:pic>
          <p:nvPicPr>
            <p:cNvPr id="8" name="Picture 7" descr="1412613364603_wps_17_SANTA_MONICA_CA_AUGUST_04.jpg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68034" y="3524169"/>
              <a:ext cx="879001" cy="711242"/>
            </a:xfrm>
            <a:prstGeom prst="rect">
              <a:avLst/>
            </a:prstGeom>
          </p:spPr>
        </p:pic>
        <p:pic>
          <p:nvPicPr>
            <p:cNvPr id="9" name="Picture 8" descr="sf-cat.jpg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91502" y="5208846"/>
              <a:ext cx="868947" cy="54743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4355611" y="3753525"/>
              <a:ext cx="1238249" cy="825499"/>
            </a:xfrm>
            <a:prstGeom prst="rect">
              <a:avLst/>
            </a:prstGeom>
          </p:spPr>
        </p:pic>
        <p:pic>
          <p:nvPicPr>
            <p:cNvPr id="11" name="Picture 10" descr="716974.jpg"/>
            <p:cNvPicPr>
              <a:picLocks noChangeAspect="1"/>
            </p:cNvPicPr>
            <p:nvPr/>
          </p:nvPicPr>
          <p:blipFill rotWithShape="1"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717686" y="4304613"/>
              <a:ext cx="900696" cy="707414"/>
            </a:xfrm>
            <a:prstGeom prst="rect">
              <a:avLst/>
            </a:prstGeom>
          </p:spPr>
        </p:pic>
        <p:pic>
          <p:nvPicPr>
            <p:cNvPr id="12" name="Picture 11" descr="yFEyUdBQw9.jpg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3248"/>
            <a:stretch/>
          </p:blipFill>
          <p:spPr>
            <a:xfrm>
              <a:off x="5568288" y="3676297"/>
              <a:ext cx="1110678" cy="125663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125"/>
            <a:stretch/>
          </p:blipFill>
          <p:spPr>
            <a:xfrm>
              <a:off x="3697515" y="4579024"/>
              <a:ext cx="1033923" cy="86600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18382" y="5666964"/>
              <a:ext cx="1168715" cy="876536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74736" y="5196927"/>
              <a:ext cx="1327950" cy="771068"/>
            </a:xfrm>
            <a:prstGeom prst="rect">
              <a:avLst/>
            </a:prstGeom>
          </p:spPr>
        </p:pic>
      </p:grpSp>
      <p:sp>
        <p:nvSpPr>
          <p:cNvPr id="2" name="Right Arrow 1"/>
          <p:cNvSpPr/>
          <p:nvPr/>
        </p:nvSpPr>
        <p:spPr>
          <a:xfrm>
            <a:off x="3337172" y="5278290"/>
            <a:ext cx="484642" cy="582427"/>
          </a:xfrm>
          <a:prstGeom prst="rightArrow">
            <a:avLst/>
          </a:prstGeom>
          <a:solidFill>
            <a:srgbClr val="7B8B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5389682" y="5278290"/>
            <a:ext cx="484642" cy="582427"/>
          </a:xfrm>
          <a:prstGeom prst="rightArrow">
            <a:avLst/>
          </a:prstGeom>
          <a:solidFill>
            <a:srgbClr val="7B8B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874324" y="4941055"/>
            <a:ext cx="1416034" cy="1416128"/>
          </a:xfrm>
          <a:prstGeom prst="ellipse">
            <a:avLst/>
          </a:prstGeom>
          <a:solidFill>
            <a:srgbClr val="3AB68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Model</a:t>
            </a:r>
            <a:endParaRPr lang="en-US" sz="2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63940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</a:t>
            </a:r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4" name="Picture 3" descr="&amp;_min_a_in_math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92" y="1022276"/>
            <a:ext cx="8312728" cy="537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700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</a:t>
            </a:r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1479" y="1378222"/>
            <a:ext cx="88120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Optimal solutions of</a:t>
            </a:r>
          </a:p>
          <a:p>
            <a:pPr marL="457200" indent="-457200" algn="just">
              <a:buFont typeface="Arial"/>
              <a:buChar char="•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Computable in linear time</a:t>
            </a: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7" name="Picture 6" descr="&amp;_min_a_in_math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925" y="2324717"/>
            <a:ext cx="6239002" cy="983488"/>
          </a:xfrm>
          <a:prstGeom prst="rect">
            <a:avLst/>
          </a:prstGeom>
        </p:spPr>
      </p:pic>
      <p:pic>
        <p:nvPicPr>
          <p:cNvPr id="2" name="Picture 1" descr="bf_B^*_=_text_si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39" y="4489941"/>
            <a:ext cx="76454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076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BW-</a:t>
            </a:r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1479" y="1378222"/>
            <a:ext cx="881209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do we train?</a:t>
            </a:r>
          </a:p>
          <a:p>
            <a:pPr algn="just"/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r>
              <a:rPr lang="en-US" sz="32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Forward pass:</a:t>
            </a: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  <a:r>
              <a:rPr lang="en-US" sz="3200" b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binarize</a:t>
            </a: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weights</a:t>
            </a:r>
          </a:p>
          <a:p>
            <a:pPr marL="457200" indent="-457200" algn="just">
              <a:buFont typeface="Arial"/>
              <a:buChar char="•"/>
            </a:pPr>
            <a:r>
              <a:rPr lang="en-US" sz="32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Backward pass:</a:t>
            </a: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replace grad of sign(w) function with</a:t>
            </a:r>
          </a:p>
          <a:p>
            <a:pPr marL="457200" indent="-457200" algn="just">
              <a:buFont typeface="Arial"/>
              <a:buChar char="•"/>
            </a:pPr>
            <a:endParaRPr lang="en-US" sz="3200" b="1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endParaRPr lang="en-US" sz="32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algn="just"/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	and follow chain rule</a:t>
            </a:r>
          </a:p>
          <a:p>
            <a:pPr marL="457200" indent="-457200" algn="just">
              <a:buFont typeface="Arial"/>
              <a:buChar char="•"/>
            </a:pPr>
            <a:r>
              <a:rPr lang="en-US" sz="3200" b="1" u="sng" dirty="0" smtClean="0">
                <a:solidFill>
                  <a:srgbClr val="000000"/>
                </a:solidFill>
                <a:latin typeface="Gill Sans Light"/>
                <a:cs typeface="Gill Sans Light"/>
              </a:rPr>
              <a:t>Parameter update:</a:t>
            </a:r>
            <a:r>
              <a:rPr lang="en-US" sz="32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use floats</a:t>
            </a: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4" name="Picture 3" descr="frac_d_text_sign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268" y="3932767"/>
            <a:ext cx="3652562" cy="80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463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</a:t>
            </a:r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Net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1479" y="1378222"/>
            <a:ext cx="881209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/>
              <a:buChar char="•"/>
            </a:pPr>
            <a:endParaRPr lang="en-US" sz="36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do we </a:t>
            </a:r>
            <a:r>
              <a:rPr lang="en-US" sz="3600" b="1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binarize</a:t>
            </a:r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both inputs and weights?</a:t>
            </a:r>
          </a:p>
          <a:p>
            <a:pPr algn="just"/>
            <a:endParaRPr lang="en-US" sz="36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r>
              <a:rPr lang="en-US" sz="36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Similar idea as before, but a little more work to make convolution efficient</a:t>
            </a:r>
            <a:endParaRPr lang="en-US" sz="3600" b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</p:spTree>
    <p:extLst>
      <p:ext uri="{BB962C8B-B14F-4D97-AF65-F5344CB8AC3E}">
        <p14:creationId xmlns:p14="http://schemas.microsoft.com/office/powerpoint/2010/main" val="2364367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XNOR-Net: Experiments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553" y="1272966"/>
            <a:ext cx="4302977" cy="415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04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XNOR-Net: Experiments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82" y="1520533"/>
            <a:ext cx="8224125" cy="20862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994" y="4173655"/>
            <a:ext cx="7696106" cy="191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053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XNOR-Net: Experiments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08109" y="6396335"/>
            <a:ext cx="55358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Rastegari</a:t>
            </a:r>
            <a:r>
              <a:rPr lang="en-US" sz="2400" dirty="0">
                <a:latin typeface="Gill Sans Light"/>
                <a:cs typeface="Gill Sans Light"/>
              </a:rPr>
              <a:t>, Ordonez, </a:t>
            </a:r>
            <a:r>
              <a:rPr lang="en-US" sz="2400" dirty="0" err="1">
                <a:latin typeface="Gill Sans Light"/>
                <a:cs typeface="Gill Sans Light"/>
              </a:rPr>
              <a:t>Redmon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Farhadi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73414" y="1536664"/>
            <a:ext cx="7532290" cy="3192013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TL;DR  ~30x speedup and less memory</a:t>
            </a:r>
          </a:p>
          <a:p>
            <a:pPr algn="ctr"/>
            <a:endParaRPr lang="en-US" sz="3600" b="1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Makes deep nets more suitable for mobile devices</a:t>
            </a:r>
            <a:endParaRPr lang="en-US" sz="36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982767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Remarks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733246"/>
            <a:ext cx="8812095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Several interesting papers on model quantization and compression, especially for edge devices/low-power HW</a:t>
            </a:r>
          </a:p>
          <a:p>
            <a:pPr marL="914400" lvl="1" indent="-457200" algn="just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Low-rank factorization</a:t>
            </a:r>
          </a:p>
          <a:p>
            <a:pPr marL="914400" lvl="1" indent="-457200" algn="just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Training quantization levels</a:t>
            </a:r>
          </a:p>
          <a:p>
            <a:pPr marL="914400" lvl="1" indent="-457200" algn="just">
              <a:buFont typeface="Arial"/>
              <a:buChar char="•"/>
            </a:pPr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SqueezeNets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/</a:t>
            </a:r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MobileNets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/Ternary Nets/</a:t>
            </a:r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ShuffleNet</a:t>
            </a:r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Which one is best?</a:t>
            </a:r>
          </a:p>
          <a:p>
            <a:pPr marL="457200" indent="-457200" algn="just">
              <a:buFont typeface="Arial"/>
              <a:buChar char="•"/>
            </a:pPr>
            <a:endParaRPr lang="en-US" sz="28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457200" indent="-457200" algn="just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Theory for pruned/quantized nets? </a:t>
            </a:r>
          </a:p>
          <a:p>
            <a:pPr marL="914400" lvl="1" indent="-457200" algn="just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how many weights can I throw away before I </a:t>
            </a:r>
            <a:r>
              <a:rPr lang="en-US" sz="2800" dirty="0" err="1" smtClean="0">
                <a:solidFill>
                  <a:srgbClr val="000000"/>
                </a:solidFill>
                <a:latin typeface="Gill Sans Light"/>
                <a:cs typeface="Gill Sans Light"/>
              </a:rPr>
              <a:t>incure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an error </a:t>
            </a:r>
            <a:r>
              <a:rPr lang="el-GR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ε</a:t>
            </a: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?</a:t>
            </a:r>
          </a:p>
          <a:p>
            <a:pPr marL="914400" lvl="1" indent="-457200" algn="just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Use of expanders?</a:t>
            </a:r>
          </a:p>
          <a:p>
            <a:pPr marL="914400" lvl="1" indent="-457200" algn="just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Sparse approximation theory?</a:t>
            </a:r>
          </a:p>
          <a:p>
            <a:pPr marL="914400" lvl="1" indent="-457200" algn="just"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Matrix Sketching?</a:t>
            </a:r>
            <a:endParaRPr lang="en-US" sz="28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67477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237237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Next time</a:t>
            </a:r>
            <a:endParaRPr lang="en-US" sz="2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4" name="Picture 3" descr="rifle_turtle.0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2686" y="1332439"/>
            <a:ext cx="10108413" cy="554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89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smtClean="0">
                <a:latin typeface="Gill Sans Light"/>
                <a:cs typeface="Gill Sans Light"/>
              </a:rPr>
              <a:t>The end</a:t>
            </a:r>
            <a:endParaRPr lang="en-US" sz="8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3465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500" dirty="0">
                <a:solidFill>
                  <a:srgbClr val="000000"/>
                </a:solidFill>
                <a:latin typeface="Gill Sans Light"/>
                <a:cs typeface="Gill Sans Light"/>
              </a:rPr>
              <a:t>Standard ML Pipeline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99887" y="3812183"/>
            <a:ext cx="1771905" cy="7828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Input Data</a:t>
            </a:r>
            <a:endParaRPr lang="en-US" sz="2500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821814" y="4783877"/>
            <a:ext cx="1567868" cy="1573306"/>
          </a:xfrm>
          <a:prstGeom prst="rect">
            <a:avLst/>
          </a:prstGeom>
          <a:solidFill>
            <a:schemeClr val="tx1">
              <a:alpha val="76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Training</a:t>
            </a:r>
            <a:endParaRPr lang="en-US" sz="2500" dirty="0">
              <a:latin typeface="Gill Sans Light"/>
              <a:cs typeface="Gill Sans Ligh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01061" y="4518044"/>
            <a:ext cx="3106218" cy="2298040"/>
            <a:chOff x="2091502" y="3524169"/>
            <a:chExt cx="4587464" cy="3248647"/>
          </a:xfrm>
        </p:grpSpPr>
        <p:pic>
          <p:nvPicPr>
            <p:cNvPr id="7" name="Picture 6" descr="02-11.jpg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64092" y="5967995"/>
              <a:ext cx="1059535" cy="804821"/>
            </a:xfrm>
            <a:prstGeom prst="rect">
              <a:avLst/>
            </a:prstGeom>
          </p:spPr>
        </p:pic>
        <p:pic>
          <p:nvPicPr>
            <p:cNvPr id="8" name="Picture 7" descr="1412613364603_wps_17_SANTA_MONICA_CA_AUGUST_04.jpg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68034" y="3524169"/>
              <a:ext cx="879001" cy="711242"/>
            </a:xfrm>
            <a:prstGeom prst="rect">
              <a:avLst/>
            </a:prstGeom>
          </p:spPr>
        </p:pic>
        <p:pic>
          <p:nvPicPr>
            <p:cNvPr id="9" name="Picture 8" descr="sf-cat.jpg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91502" y="5208846"/>
              <a:ext cx="868947" cy="54743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4355611" y="3753525"/>
              <a:ext cx="1238249" cy="825499"/>
            </a:xfrm>
            <a:prstGeom prst="rect">
              <a:avLst/>
            </a:prstGeom>
          </p:spPr>
        </p:pic>
        <p:pic>
          <p:nvPicPr>
            <p:cNvPr id="11" name="Picture 10" descr="716974.jpg"/>
            <p:cNvPicPr>
              <a:picLocks noChangeAspect="1"/>
            </p:cNvPicPr>
            <p:nvPr/>
          </p:nvPicPr>
          <p:blipFill rotWithShape="1"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717686" y="4304613"/>
              <a:ext cx="900696" cy="707414"/>
            </a:xfrm>
            <a:prstGeom prst="rect">
              <a:avLst/>
            </a:prstGeom>
          </p:spPr>
        </p:pic>
        <p:pic>
          <p:nvPicPr>
            <p:cNvPr id="12" name="Picture 11" descr="yFEyUdBQw9.jpg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-13248"/>
            <a:stretch/>
          </p:blipFill>
          <p:spPr>
            <a:xfrm>
              <a:off x="5568288" y="3676297"/>
              <a:ext cx="1110678" cy="125663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1125"/>
            <a:stretch/>
          </p:blipFill>
          <p:spPr>
            <a:xfrm>
              <a:off x="3697515" y="4579024"/>
              <a:ext cx="1033923" cy="866006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18382" y="5666964"/>
              <a:ext cx="1168715" cy="876536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74736" y="5196927"/>
              <a:ext cx="1327950" cy="771068"/>
            </a:xfrm>
            <a:prstGeom prst="rect">
              <a:avLst/>
            </a:prstGeom>
          </p:spPr>
        </p:pic>
      </p:grpSp>
      <p:sp>
        <p:nvSpPr>
          <p:cNvPr id="2" name="Right Arrow 1"/>
          <p:cNvSpPr/>
          <p:nvPr/>
        </p:nvSpPr>
        <p:spPr>
          <a:xfrm>
            <a:off x="3337172" y="5278290"/>
            <a:ext cx="484642" cy="582427"/>
          </a:xfrm>
          <a:prstGeom prst="rightArrow">
            <a:avLst/>
          </a:prstGeom>
          <a:solidFill>
            <a:srgbClr val="7B8B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5389682" y="5278290"/>
            <a:ext cx="484642" cy="582427"/>
          </a:xfrm>
          <a:prstGeom prst="rightArrow">
            <a:avLst/>
          </a:prstGeom>
          <a:solidFill>
            <a:srgbClr val="7B8B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874324" y="4941055"/>
            <a:ext cx="1416034" cy="1416128"/>
          </a:xfrm>
          <a:prstGeom prst="ellipse">
            <a:avLst/>
          </a:prstGeom>
          <a:solidFill>
            <a:srgbClr val="3AB68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Model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064"/>
          <a:stretch/>
        </p:blipFill>
        <p:spPr>
          <a:xfrm>
            <a:off x="6204458" y="3202177"/>
            <a:ext cx="936885" cy="1122937"/>
          </a:xfrm>
          <a:prstGeom prst="rect">
            <a:avLst/>
          </a:prstGeom>
        </p:spPr>
      </p:pic>
      <p:sp>
        <p:nvSpPr>
          <p:cNvPr id="22" name="Right Arrow 21"/>
          <p:cNvSpPr/>
          <p:nvPr/>
        </p:nvSpPr>
        <p:spPr>
          <a:xfrm rot="5400000">
            <a:off x="6343426" y="4430578"/>
            <a:ext cx="484641" cy="499418"/>
          </a:xfrm>
          <a:prstGeom prst="rightArrow">
            <a:avLst/>
          </a:prstGeom>
          <a:solidFill>
            <a:srgbClr val="202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7296983" y="5323386"/>
            <a:ext cx="484642" cy="582427"/>
          </a:xfrm>
          <a:prstGeom prst="rightArrow">
            <a:avLst/>
          </a:prstGeom>
          <a:solidFill>
            <a:srgbClr val="202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471537" y="5108787"/>
            <a:ext cx="2023165" cy="870074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predicted</a:t>
            </a:r>
          </a:p>
          <a:p>
            <a:pPr algn="ctr"/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label:</a:t>
            </a:r>
          </a:p>
          <a:p>
            <a:pPr algn="ctr"/>
            <a:r>
              <a:rPr lang="en-US" sz="25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“dog”</a:t>
            </a:r>
            <a:endParaRPr lang="en-US" sz="2500" b="1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069968" y="3202177"/>
            <a:ext cx="2358386" cy="78281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dirty="0" smtClean="0">
                <a:solidFill>
                  <a:schemeClr val="tx1"/>
                </a:solidFill>
                <a:latin typeface="Gill Sans Light"/>
                <a:cs typeface="Gill Sans Light"/>
              </a:rPr>
              <a:t>Test (unseen) Data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053328" y="1770619"/>
            <a:ext cx="3287258" cy="1573306"/>
          </a:xfrm>
          <a:prstGeom prst="rect">
            <a:avLst/>
          </a:prstGeom>
          <a:solidFill>
            <a:srgbClr val="0E1730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latin typeface="Gill Sans Light"/>
                <a:cs typeface="Gill Sans Light"/>
              </a:rPr>
              <a:t>This is called inference</a:t>
            </a:r>
            <a:endParaRPr lang="en-US" sz="3200" dirty="0">
              <a:latin typeface="Gill Sans Light"/>
              <a:cs typeface="Gill Sans Light"/>
            </a:endParaRPr>
          </a:p>
        </p:txBody>
      </p:sp>
      <p:cxnSp>
        <p:nvCxnSpPr>
          <p:cNvPr id="5" name="Curved Connector 4"/>
          <p:cNvCxnSpPr>
            <a:stCxn id="26" idx="2"/>
            <a:endCxn id="20" idx="1"/>
          </p:cNvCxnSpPr>
          <p:nvPr/>
        </p:nvCxnSpPr>
        <p:spPr>
          <a:xfrm rot="16200000" flipH="1">
            <a:off x="3987069" y="3053813"/>
            <a:ext cx="1804517" cy="2384740"/>
          </a:xfrm>
          <a:prstGeom prst="curvedConnector3">
            <a:avLst>
              <a:gd name="adj1" fmla="val 34663"/>
            </a:avLst>
          </a:prstGeom>
          <a:ln w="57150" cmpd="sng">
            <a:solidFill>
              <a:srgbClr val="16192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584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8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 animBg="1"/>
      <p:bldP spid="2" grpId="0" animBg="1"/>
      <p:bldP spid="19" grpId="0" animBg="1"/>
      <p:bldP spid="22" grpId="0" animBg="1"/>
      <p:bldP spid="23" grpId="0" animBg="1"/>
      <p:bldP spid="24" grpId="0"/>
      <p:bldP spid="25" grpId="0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496" y="1272966"/>
            <a:ext cx="8020144" cy="41549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Cost of Inference</a:t>
            </a:r>
          </a:p>
          <a:p>
            <a:endParaRPr lang="en-US" sz="44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Compression</a:t>
            </a:r>
            <a:endParaRPr lang="en-US" sz="4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4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Low-precision and Quantization</a:t>
            </a:r>
            <a:endParaRPr lang="en-US" sz="44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44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27982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Cost of Inference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information-07-00061-g0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18" y="1817039"/>
            <a:ext cx="8423193" cy="29430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69771" y="1631105"/>
            <a:ext cx="9251251" cy="5016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endParaRPr lang="en-US" sz="32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2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2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3200" i="1" dirty="0">
                <a:solidFill>
                  <a:srgbClr val="000000"/>
                </a:solidFill>
                <a:latin typeface="Gill Sans Light"/>
                <a:cs typeface="Gill Sans Light"/>
              </a:rPr>
              <a:t>Memory:</a:t>
            </a:r>
            <a:r>
              <a:rPr lang="en-US" sz="3200" dirty="0">
                <a:solidFill>
                  <a:srgbClr val="000000"/>
                </a:solidFill>
                <a:latin typeface="Gill Sans Light"/>
                <a:cs typeface="Gill Sans Light"/>
              </a:rPr>
              <a:t> storing the model is O(#parameters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)</a:t>
            </a:r>
            <a:endParaRPr lang="en-US" sz="3200" i="1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3200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Computation:</a:t>
            </a:r>
            <a:r>
              <a:rPr lang="en-US" sz="32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For each input, you do a “forward pass”</a:t>
            </a:r>
          </a:p>
          <a:p>
            <a:pPr marL="571500" indent="-571500">
              <a:buFontTx/>
              <a:buChar char="-"/>
            </a:pPr>
            <a:endParaRPr lang="en-US" sz="32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266542" y="2579942"/>
            <a:ext cx="6225033" cy="2180187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Gill Sans Light"/>
                <a:cs typeface="Gill Sans Light"/>
              </a:rPr>
              <a:t>2010s mantra: Deeper is Better</a:t>
            </a:r>
          </a:p>
        </p:txBody>
      </p:sp>
    </p:spTree>
    <p:extLst>
      <p:ext uri="{BB962C8B-B14F-4D97-AF65-F5344CB8AC3E}">
        <p14:creationId xmlns:p14="http://schemas.microsoft.com/office/powerpoint/2010/main" val="589254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82" y="657236"/>
            <a:ext cx="7972933" cy="5921645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54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Bigger models = Better Models?</a:t>
            </a:r>
            <a:endParaRPr lang="en-US" sz="54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23649" y="6396335"/>
            <a:ext cx="4420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Canziani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Culurciello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Paszke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</p:spTree>
    <p:extLst>
      <p:ext uri="{BB962C8B-B14F-4D97-AF65-F5344CB8AC3E}">
        <p14:creationId xmlns:p14="http://schemas.microsoft.com/office/powerpoint/2010/main" val="490905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20" y="583158"/>
            <a:ext cx="8739816" cy="6164315"/>
          </a:xfrm>
          <a:prstGeom prst="rect">
            <a:avLst/>
          </a:prstGeom>
        </p:spPr>
      </p:pic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66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Size and Ops</a:t>
            </a:r>
            <a:endParaRPr lang="en-US" sz="6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527043" y="2579942"/>
            <a:ext cx="6225033" cy="2180187"/>
          </a:xfrm>
          <a:prstGeom prst="roundRect">
            <a:avLst>
              <a:gd name="adj" fmla="val 8888"/>
            </a:avLst>
          </a:prstGeom>
          <a:solidFill>
            <a:srgbClr val="20268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 Light"/>
                <a:cs typeface="Gill Sans Light"/>
              </a:rPr>
              <a:t>ResNet-152 ~ 230 MB 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3649" y="6396335"/>
            <a:ext cx="4420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Gill Sans Light"/>
                <a:cs typeface="Gill Sans Light"/>
              </a:rPr>
              <a:t>[</a:t>
            </a:r>
            <a:r>
              <a:rPr lang="en-US" sz="2400" dirty="0" err="1">
                <a:latin typeface="Gill Sans Light"/>
                <a:cs typeface="Gill Sans Light"/>
              </a:rPr>
              <a:t>Canziani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Culurciello</a:t>
            </a:r>
            <a:r>
              <a:rPr lang="en-US" sz="2400" dirty="0">
                <a:latin typeface="Gill Sans Light"/>
                <a:cs typeface="Gill Sans Light"/>
              </a:rPr>
              <a:t>, </a:t>
            </a:r>
            <a:r>
              <a:rPr lang="en-US" sz="2400" dirty="0" err="1">
                <a:latin typeface="Gill Sans Light"/>
                <a:cs typeface="Gill Sans Light"/>
              </a:rPr>
              <a:t>Paszke</a:t>
            </a:r>
            <a:r>
              <a:rPr lang="en-US" sz="2400" dirty="0">
                <a:latin typeface="Gill Sans Light"/>
                <a:cs typeface="Gill Sans Light"/>
              </a:rPr>
              <a:t>, 2016]</a:t>
            </a:r>
          </a:p>
        </p:txBody>
      </p:sp>
    </p:spTree>
    <p:extLst>
      <p:ext uri="{BB962C8B-B14F-4D97-AF65-F5344CB8AC3E}">
        <p14:creationId xmlns:p14="http://schemas.microsoft.com/office/powerpoint/2010/main" val="2418403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19880</TotalTime>
  <Words>968</Words>
  <Application>Microsoft Macintosh PowerPoint</Application>
  <PresentationFormat>On-screen Show (4:3)</PresentationFormat>
  <Paragraphs>248</Paragraphs>
  <Slides>49</Slides>
  <Notes>49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0" baseType="lpstr">
      <vt:lpstr>Office Theme</vt:lpstr>
      <vt:lpstr>PowerPoint Presentation</vt:lpstr>
      <vt:lpstr>Standard ML Pipeline</vt:lpstr>
      <vt:lpstr>Standard ML Pipeline</vt:lpstr>
      <vt:lpstr>Standard ML Pipeline</vt:lpstr>
      <vt:lpstr>Standard ML Pipeline</vt:lpstr>
      <vt:lpstr>Today</vt:lpstr>
      <vt:lpstr>Cost of Inference</vt:lpstr>
      <vt:lpstr>Bigger models = Better Models?</vt:lpstr>
      <vt:lpstr>Size and Ops</vt:lpstr>
      <vt:lpstr>Inference time</vt:lpstr>
      <vt:lpstr>Tradeoffs</vt:lpstr>
      <vt:lpstr>PowerPoint Presentation</vt:lpstr>
      <vt:lpstr>Deep Compression</vt:lpstr>
      <vt:lpstr>Deep Compression</vt:lpstr>
      <vt:lpstr>Deep Compression: Step 1</vt:lpstr>
      <vt:lpstr>Deep Compression: Step 2</vt:lpstr>
      <vt:lpstr>Deep Compression: Step 2</vt:lpstr>
      <vt:lpstr>Deep Compression: Step 3</vt:lpstr>
      <vt:lpstr>Huffman Encoding</vt:lpstr>
      <vt:lpstr>Huffman Encoding</vt:lpstr>
      <vt:lpstr>Huffman Encoding</vt:lpstr>
      <vt:lpstr>Huffman Encoding</vt:lpstr>
      <vt:lpstr>Huffman Encoding</vt:lpstr>
      <vt:lpstr>Deep Compression</vt:lpstr>
      <vt:lpstr>Deep Compression: Experiments </vt:lpstr>
      <vt:lpstr>Deep Compression: Experiments </vt:lpstr>
      <vt:lpstr>Deep Compression: Experiments </vt:lpstr>
      <vt:lpstr>Deep Compression: Experiments </vt:lpstr>
      <vt:lpstr>Deep Compression: Experiments </vt:lpstr>
      <vt:lpstr>PowerPoint Presentation</vt:lpstr>
      <vt:lpstr>XNOR-Net</vt:lpstr>
      <vt:lpstr>XNOR-Net</vt:lpstr>
      <vt:lpstr>XNOR-Net</vt:lpstr>
      <vt:lpstr>XNOR-Net</vt:lpstr>
      <vt:lpstr>XNOR-Net</vt:lpstr>
      <vt:lpstr>XNOR-Net</vt:lpstr>
      <vt:lpstr>XNOR-Net</vt:lpstr>
      <vt:lpstr>XNOR-Net</vt:lpstr>
      <vt:lpstr>XNOR-Net</vt:lpstr>
      <vt:lpstr>XNOR-Net</vt:lpstr>
      <vt:lpstr>XNOR-Net</vt:lpstr>
      <vt:lpstr>BW-Net</vt:lpstr>
      <vt:lpstr>XNOR-Net</vt:lpstr>
      <vt:lpstr>XNOR-Net: Experiments</vt:lpstr>
      <vt:lpstr>XNOR-Net: Experiments</vt:lpstr>
      <vt:lpstr>XNOR-Net: Experiments</vt:lpstr>
      <vt:lpstr>Remarks</vt:lpstr>
      <vt:lpstr>Next time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anadim</dc:creator>
  <cp:lastModifiedBy>anadim</cp:lastModifiedBy>
  <cp:revision>2396</cp:revision>
  <cp:lastPrinted>2015-02-25T04:53:56Z</cp:lastPrinted>
  <dcterms:created xsi:type="dcterms:W3CDTF">2015-02-09T20:18:11Z</dcterms:created>
  <dcterms:modified xsi:type="dcterms:W3CDTF">2018-04-12T17:12:39Z</dcterms:modified>
</cp:coreProperties>
</file>

<file path=docProps/thumbnail.jpeg>
</file>